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0"/>
  </p:notesMasterIdLst>
  <p:sldIdLst>
    <p:sldId id="256" r:id="rId2"/>
    <p:sldId id="257" r:id="rId3"/>
    <p:sldId id="258" r:id="rId4"/>
    <p:sldId id="259" r:id="rId5"/>
    <p:sldId id="261" r:id="rId6"/>
    <p:sldId id="263" r:id="rId7"/>
    <p:sldId id="260" r:id="rId8"/>
    <p:sldId id="262"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80539" autoAdjust="0"/>
  </p:normalViewPr>
  <p:slideViewPr>
    <p:cSldViewPr>
      <p:cViewPr varScale="1">
        <p:scale>
          <a:sx n="114" d="100"/>
          <a:sy n="114" d="100"/>
        </p:scale>
        <p:origin x="-5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192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1512EDE-9A96-485A-9694-8B715E51BADA}" type="datetimeFigureOut">
              <a:rPr lang="en-US"/>
              <a:pPr>
                <a:defRPr/>
              </a:pPr>
              <a:t>3/16/2011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7484BB9-5DEE-4C7C-8C50-F2EEF03DDEC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7484BB9-5DEE-4C7C-8C50-F2EEF03DDECC}"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was provided some input from a few labs on the safety programs that they have in place at this time.  I want to take few minutes to ask each group to take a couple of minutes to discuss how it works and if they have seen any negative aspects of the program.</a:t>
            </a:r>
          </a:p>
          <a:p>
            <a:endParaRPr lang="en-US" dirty="0" smtClean="0"/>
          </a:p>
          <a:p>
            <a:r>
              <a:rPr lang="en-US" dirty="0" smtClean="0"/>
              <a:t>I have been involved in safety for many years – at ORNL as well as my time at </a:t>
            </a:r>
            <a:r>
              <a:rPr lang="en-US" dirty="0" smtClean="0"/>
              <a:t>Y12</a:t>
            </a:r>
          </a:p>
          <a:p>
            <a:r>
              <a:rPr lang="en-US" dirty="0" smtClean="0"/>
              <a:t>ORNL – include vehicle magnet program and how vehicle accident are included in the incentive program.</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B7484BB9-5DEE-4C7C-8C50-F2EEF03DDECC}"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are using an incentive program alone – it could cause your employees to under-report their injuries.</a:t>
            </a:r>
          </a:p>
          <a:p>
            <a:endParaRPr lang="en-US" dirty="0" smtClean="0"/>
          </a:p>
          <a:p>
            <a:r>
              <a:rPr lang="en-US" dirty="0" smtClean="0"/>
              <a:t>Safety should be an artifact of leadership and management practices that shape the culture and influence behavior.</a:t>
            </a:r>
          </a:p>
          <a:p>
            <a:endParaRPr lang="en-US" dirty="0" smtClean="0"/>
          </a:p>
          <a:p>
            <a:r>
              <a:rPr lang="en-US" dirty="0" smtClean="0"/>
              <a:t>The incentive part of safety should be a part of the overall safety program.</a:t>
            </a:r>
          </a:p>
          <a:p>
            <a:endParaRPr lang="en-US" dirty="0" smtClean="0"/>
          </a:p>
          <a:p>
            <a:r>
              <a:rPr lang="en-US" dirty="0" smtClean="0"/>
              <a:t>You cannot take a cookie cutter approach</a:t>
            </a:r>
            <a:endParaRPr lang="en-US" dirty="0"/>
          </a:p>
        </p:txBody>
      </p:sp>
      <p:sp>
        <p:nvSpPr>
          <p:cNvPr id="4" name="Slide Number Placeholder 3"/>
          <p:cNvSpPr>
            <a:spLocks noGrp="1"/>
          </p:cNvSpPr>
          <p:nvPr>
            <p:ph type="sldNum" sz="quarter" idx="10"/>
          </p:nvPr>
        </p:nvSpPr>
        <p:spPr/>
        <p:txBody>
          <a:bodyPr/>
          <a:lstStyle/>
          <a:p>
            <a:pPr>
              <a:defRPr/>
            </a:pPr>
            <a:fld id="{B7484BB9-5DEE-4C7C-8C50-F2EEF03DDEC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Accidents and injuries happen more often when employees are distracted.  Bad Economic times and Low Morale can make one lose sight of what is important.  Keeping a safety program going during these tough times is one way to keep safety at the forefront.</a:t>
            </a:r>
          </a:p>
          <a:p>
            <a:endParaRPr lang="en-US" dirty="0" smtClean="0"/>
          </a:p>
          <a:p>
            <a:r>
              <a:rPr lang="en-US" dirty="0" smtClean="0"/>
              <a:t>Some safety incentive programs have long delays between actions and rewards which causes a disconnect.  Immediate rewards will keep employees engaged and thinking safety.</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7484BB9-5DEE-4C7C-8C50-F2EEF03DDECC}"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incentive portion cannot be the only part of safety</a:t>
            </a:r>
          </a:p>
          <a:p>
            <a:endParaRPr lang="en-US" dirty="0" smtClean="0"/>
          </a:p>
          <a:p>
            <a:r>
              <a:rPr lang="en-US" dirty="0" smtClean="0"/>
              <a:t>The goals need to be easily measured and are acceptable to mgt and workers</a:t>
            </a:r>
          </a:p>
          <a:p>
            <a:endParaRPr lang="en-US" dirty="0" smtClean="0"/>
          </a:p>
          <a:p>
            <a:r>
              <a:rPr lang="en-US" dirty="0" smtClean="0"/>
              <a:t>Employees who oversee day to day operations know the hazards and behaviors that need to be changed</a:t>
            </a:r>
          </a:p>
          <a:p>
            <a:endParaRPr lang="en-US" dirty="0" smtClean="0"/>
          </a:p>
          <a:p>
            <a:r>
              <a:rPr lang="en-US" dirty="0" smtClean="0"/>
              <a:t>Programs must have structure – decide how long it will run, if it is an individual thing or in teams, how data will be collected and analyzed to track results</a:t>
            </a:r>
          </a:p>
          <a:p>
            <a:endParaRPr lang="en-US" dirty="0" smtClean="0"/>
          </a:p>
          <a:p>
            <a:r>
              <a:rPr lang="en-US" dirty="0" smtClean="0"/>
              <a:t>Send clear messages that under reporting or non reporting of accidents or incidents will not be tolerated</a:t>
            </a:r>
          </a:p>
          <a:p>
            <a:endParaRPr lang="en-US" dirty="0" smtClean="0"/>
          </a:p>
          <a:p>
            <a:r>
              <a:rPr lang="en-US" dirty="0" smtClean="0"/>
              <a:t>Long Term rewards let employees set and work toward goals</a:t>
            </a:r>
          </a:p>
          <a:p>
            <a:r>
              <a:rPr lang="en-US" dirty="0" smtClean="0"/>
              <a:t>Short Term or monthly awards allow teams or individuals who are disqualified from annual awards to stay in the running for other rewards</a:t>
            </a:r>
          </a:p>
          <a:p>
            <a:endParaRPr lang="en-US" dirty="0" smtClean="0"/>
          </a:p>
        </p:txBody>
      </p:sp>
      <p:sp>
        <p:nvSpPr>
          <p:cNvPr id="4" name="Slide Number Placeholder 3"/>
          <p:cNvSpPr>
            <a:spLocks noGrp="1"/>
          </p:cNvSpPr>
          <p:nvPr>
            <p:ph type="sldNum" sz="quarter" idx="10"/>
          </p:nvPr>
        </p:nvSpPr>
        <p:spPr/>
        <p:txBody>
          <a:bodyPr/>
          <a:lstStyle/>
          <a:p>
            <a:pPr>
              <a:defRPr/>
            </a:pPr>
            <a:fld id="{B7484BB9-5DEE-4C7C-8C50-F2EEF03DDEC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Employees won’t try to earn something that has no value to them</a:t>
            </a:r>
          </a:p>
          <a:p>
            <a:endParaRPr lang="en-US" dirty="0" smtClean="0"/>
          </a:p>
          <a:p>
            <a:r>
              <a:rPr lang="en-US" dirty="0" smtClean="0"/>
              <a:t>Tangible gifts are often perceived to have a higher value than their actual cost.  If you use cash, after a while the employee begins to believe that the award is part of their compensation.  Merchandise serves as a long term reminder of the accomplishment</a:t>
            </a:r>
          </a:p>
          <a:p>
            <a:endParaRPr lang="en-US" dirty="0" smtClean="0"/>
          </a:p>
          <a:p>
            <a:r>
              <a:rPr lang="en-US" dirty="0" smtClean="0"/>
              <a:t>Rewards that come within a month of an action are more likely to have a permanent impact on behavior</a:t>
            </a:r>
          </a:p>
          <a:p>
            <a:endParaRPr lang="en-US" dirty="0" smtClean="0"/>
          </a:p>
          <a:p>
            <a:r>
              <a:rPr lang="en-US" dirty="0" smtClean="0"/>
              <a:t>Denying people a realistic opportunity of winning is actually a disincentive.  It is better to spread the awards across tiers of winners</a:t>
            </a:r>
          </a:p>
          <a:p>
            <a:endParaRPr lang="en-US" dirty="0" smtClean="0"/>
          </a:p>
          <a:p>
            <a:r>
              <a:rPr lang="en-US" dirty="0" smtClean="0"/>
              <a:t>Presenting awards in employee ceremonies and covering the event in a publication adds value.  If the reward can be taken home, the employee can also be glorified in family members eyes as well</a:t>
            </a:r>
          </a:p>
          <a:p>
            <a:endParaRPr lang="en-US" dirty="0" smtClean="0"/>
          </a:p>
          <a:p>
            <a:r>
              <a:rPr lang="en-US" dirty="0" smtClean="0"/>
              <a:t>Don’t forget – A simple “Thanks for a job well done” can sometimes mean as much as a reward</a:t>
            </a:r>
            <a:endParaRPr lang="en-US" dirty="0"/>
          </a:p>
        </p:txBody>
      </p:sp>
      <p:sp>
        <p:nvSpPr>
          <p:cNvPr id="4" name="Slide Number Placeholder 3"/>
          <p:cNvSpPr>
            <a:spLocks noGrp="1"/>
          </p:cNvSpPr>
          <p:nvPr>
            <p:ph type="sldNum" sz="quarter" idx="10"/>
          </p:nvPr>
        </p:nvSpPr>
        <p:spPr/>
        <p:txBody>
          <a:bodyPr/>
          <a:lstStyle/>
          <a:p>
            <a:pPr>
              <a:defRPr/>
            </a:pPr>
            <a:fld id="{B7484BB9-5DEE-4C7C-8C50-F2EEF03DDEC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 Sometime called – Blame the Worker Theory</a:t>
            </a:r>
          </a:p>
          <a:p>
            <a:endParaRPr lang="en-US" dirty="0" smtClean="0"/>
          </a:p>
          <a:p>
            <a:r>
              <a:rPr lang="en-US" dirty="0" smtClean="0"/>
              <a:t>Hazards that are not eliminated or reduced will continue to hurt or maim additional workers</a:t>
            </a:r>
          </a:p>
          <a:p>
            <a:endParaRPr lang="en-US" dirty="0" smtClean="0"/>
          </a:p>
          <a:p>
            <a:r>
              <a:rPr lang="en-US" dirty="0" smtClean="0"/>
              <a:t>2 – Manufacturing Plant in Oklahoma had an epidemic of back and repetitive strain injuries.  All workers who reported an injury received a letter from the company stating “It is your responsibility to perform your job in a safe manner to ensure that you are not a safety hazard to yourself and others.  To remain employed your safety must become satisfactory to mgt.  If you are involved in another unsafe act while at work mgt will investigate and will determine the status of your employment.</a:t>
            </a:r>
          </a:p>
          <a:p>
            <a:endParaRPr lang="en-US" dirty="0" smtClean="0"/>
          </a:p>
          <a:p>
            <a:r>
              <a:rPr lang="en-US" dirty="0" smtClean="0"/>
              <a:t>An Ohio company changed their policies to one that threatened workers with discipline an drug testing if they reported any work related injuries or illnesses after they were fined by OSHA ($290,000) for lack of fall protection, electrical hazards and repeat lock-out tag-out violations</a:t>
            </a:r>
          </a:p>
          <a:p>
            <a:endParaRPr lang="en-US" dirty="0" smtClean="0"/>
          </a:p>
          <a:p>
            <a:r>
              <a:rPr lang="en-US" dirty="0" smtClean="0"/>
              <a:t>Flawed Theory – It is the workers unsafe acts rather than hazardous workplace conditions that cause job injuries and illnesses</a:t>
            </a:r>
          </a:p>
        </p:txBody>
      </p:sp>
      <p:sp>
        <p:nvSpPr>
          <p:cNvPr id="4" name="Slide Number Placeholder 3"/>
          <p:cNvSpPr>
            <a:spLocks noGrp="1"/>
          </p:cNvSpPr>
          <p:nvPr>
            <p:ph type="sldNum" sz="quarter" idx="10"/>
          </p:nvPr>
        </p:nvSpPr>
        <p:spPr/>
        <p:txBody>
          <a:bodyPr/>
          <a:lstStyle/>
          <a:p>
            <a:pPr>
              <a:defRPr/>
            </a:pPr>
            <a:fld id="{B7484BB9-5DEE-4C7C-8C50-F2EEF03DDEC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Personal </a:t>
            </a:r>
            <a:r>
              <a:rPr lang="en-US" dirty="0" err="1" smtClean="0"/>
              <a:t>Storys</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B7484BB9-5DEE-4C7C-8C50-F2EEF03DDECC}"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B8A54CEB-92D4-41A9-A78E-675256600429}" type="datetimeFigureOut">
              <a:rPr lang="en-US" smtClean="0"/>
              <a:pPr>
                <a:defRPr/>
              </a:pPr>
              <a:t>3/16/2011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68F3C39-9F9E-4851-AFE1-5D2AD0634DB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7127963-1C8E-4ADC-A7BA-6C82600AE0FB}" type="datetimeFigureOut">
              <a:rPr lang="en-US" smtClean="0"/>
              <a:pPr>
                <a:defRPr/>
              </a:pPr>
              <a:t>3/16/2011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B9474A-B0B3-4ECB-AE9C-926959C87C8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527BCB8C-75C9-494C-8A25-DABBC3FF8A74}" type="datetimeFigureOut">
              <a:rPr lang="en-US" smtClean="0"/>
              <a:pPr>
                <a:defRPr/>
              </a:pPr>
              <a:t>3/16/2011</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57F180CD-81AC-4754-A22E-0260CD105DE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733D809C-2D78-4199-8647-ABC5747A5330}" type="datetimeFigureOut">
              <a:rPr lang="en-US" smtClean="0"/>
              <a:pPr>
                <a:defRPr/>
              </a:pPr>
              <a:t>3/16/2011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E17566CF-599B-406D-B47B-E699E355FB71}"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D4B9D5A7-56E4-494E-8AAB-3E9F6049E3A2}" type="datetimeFigureOut">
              <a:rPr lang="en-US" smtClean="0"/>
              <a:pPr>
                <a:defRPr/>
              </a:pPr>
              <a:t>3/16/2011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A1A22A34-8840-4661-9B08-A67EC5F852F7}"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DE88DF7-0636-483A-BBE9-55E5DC48C232}" type="datetimeFigureOut">
              <a:rPr lang="en-US" smtClean="0"/>
              <a:pPr>
                <a:defRPr/>
              </a:pPr>
              <a:t>3/16/2011</a:t>
            </a:fld>
            <a:endParaRPr lang="en-US"/>
          </a:p>
        </p:txBody>
      </p:sp>
      <p:sp>
        <p:nvSpPr>
          <p:cNvPr id="10" name="Slide Number Placeholder 9"/>
          <p:cNvSpPr>
            <a:spLocks noGrp="1"/>
          </p:cNvSpPr>
          <p:nvPr>
            <p:ph type="sldNum" sz="quarter" idx="16"/>
          </p:nvPr>
        </p:nvSpPr>
        <p:spPr/>
        <p:txBody>
          <a:bodyPr rtlCol="0"/>
          <a:lstStyle/>
          <a:p>
            <a:pPr>
              <a:defRPr/>
            </a:pPr>
            <a:fld id="{1B39981D-BDA7-4425-826C-50DF7A80C6FF}"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E5498B01-BBB7-4042-AB2B-8FAB210EAE39}" type="datetimeFigureOut">
              <a:rPr lang="en-US" smtClean="0"/>
              <a:pPr>
                <a:defRPr/>
              </a:pPr>
              <a:t>3/16/2011</a:t>
            </a:fld>
            <a:endParaRPr lang="en-US"/>
          </a:p>
        </p:txBody>
      </p:sp>
      <p:sp>
        <p:nvSpPr>
          <p:cNvPr id="12" name="Slide Number Placeholder 11"/>
          <p:cNvSpPr>
            <a:spLocks noGrp="1"/>
          </p:cNvSpPr>
          <p:nvPr>
            <p:ph type="sldNum" sz="quarter" idx="16"/>
          </p:nvPr>
        </p:nvSpPr>
        <p:spPr/>
        <p:txBody>
          <a:bodyPr rtlCol="0"/>
          <a:lstStyle/>
          <a:p>
            <a:pPr>
              <a:defRPr/>
            </a:pPr>
            <a:fld id="{B07969DA-4AEA-475D-B128-B420C039A321}"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2E493E56-D103-4AE0-8470-81B8337808C9}" type="datetimeFigureOut">
              <a:rPr lang="en-US" smtClean="0"/>
              <a:pPr>
                <a:defRPr/>
              </a:pPr>
              <a:t>3/16/2011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58E9621-00D2-41E7-B3B0-595D2BC2D2FF}"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BBA85C6-BB63-42F7-9814-6D8951B9526B}" type="datetimeFigureOut">
              <a:rPr lang="en-US" smtClean="0"/>
              <a:pPr>
                <a:defRPr/>
              </a:pPr>
              <a:t>3/16/2011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3737DC1-6D86-4382-BDA0-A3FEC0875E0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908394DF-D192-4A2D-B32C-96D6A25F7B3F}" type="datetimeFigureOut">
              <a:rPr lang="en-US" smtClean="0"/>
              <a:pPr>
                <a:defRPr/>
              </a:pPr>
              <a:t>3/16/2011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5AE73BD9-91CE-4B31-B1FC-B337650CABA8}"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26BAA381-5899-4CA4-B47A-DCC02790034A}" type="datetimeFigureOut">
              <a:rPr lang="en-US" smtClean="0"/>
              <a:pPr>
                <a:defRPr/>
              </a:pPr>
              <a:t>3/16/2011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D4239061-8DAA-41D4-B2BC-F51AB8489B0D}"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0EAE0169-69DD-4727-AF54-6C2DF5D0A86B}" type="datetimeFigureOut">
              <a:rPr lang="en-US" smtClean="0"/>
              <a:pPr>
                <a:defRPr/>
              </a:pPr>
              <a:t>3/16/2011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7F630161-0463-4F99-BCB3-851C7C8D6DA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229600" cy="1447800"/>
          </a:xfrm>
        </p:spPr>
        <p:txBody>
          <a:bodyPr>
            <a:normAutofit/>
          </a:bodyPr>
          <a:lstStyle/>
          <a:p>
            <a:pPr algn="ctr" fontAlgn="auto">
              <a:spcAft>
                <a:spcPts val="0"/>
              </a:spcAft>
              <a:defRPr/>
            </a:pPr>
            <a:r>
              <a:rPr dirty="0" smtClean="0">
                <a:solidFill>
                  <a:schemeClr val="accent4">
                    <a:lumMod val="75000"/>
                  </a:schemeClr>
                </a:solidFill>
                <a:latin typeface="Broadway" pitchFamily="82" charset="0"/>
              </a:rPr>
              <a:t>SAFETY INCENTIVE PROGRAMS</a:t>
            </a:r>
            <a:endParaRPr dirty="0">
              <a:solidFill>
                <a:schemeClr val="accent4">
                  <a:lumMod val="75000"/>
                </a:schemeClr>
              </a:solidFill>
              <a:latin typeface="Broadway" pitchFamily="82" charset="0"/>
            </a:endParaRPr>
          </a:p>
        </p:txBody>
      </p:sp>
      <p:sp>
        <p:nvSpPr>
          <p:cNvPr id="14338" name="Subtitle 2"/>
          <p:cNvSpPr>
            <a:spLocks noGrp="1"/>
          </p:cNvSpPr>
          <p:nvPr>
            <p:ph type="subTitle" idx="1"/>
          </p:nvPr>
        </p:nvSpPr>
        <p:spPr>
          <a:xfrm>
            <a:off x="1676400" y="2895600"/>
            <a:ext cx="6096000" cy="1066800"/>
          </a:xfrm>
        </p:spPr>
        <p:txBody>
          <a:bodyPr>
            <a:normAutofit/>
          </a:bodyPr>
          <a:lstStyle/>
          <a:p>
            <a:pPr algn="ctr"/>
            <a:r>
              <a:rPr lang="en-US" sz="2800" b="1" i="1" dirty="0" smtClean="0">
                <a:latin typeface="Tempus Sans ITC" pitchFamily="82" charset="0"/>
              </a:rPr>
              <a:t>The Good, The Bad, &amp;</a:t>
            </a:r>
          </a:p>
          <a:p>
            <a:pPr algn="ctr"/>
            <a:r>
              <a:rPr lang="en-US" sz="2800" b="1" i="1" dirty="0" smtClean="0">
                <a:latin typeface="Tempus Sans ITC" pitchFamily="82" charset="0"/>
              </a:rPr>
              <a:t> The Downright Ugly…</a:t>
            </a:r>
          </a:p>
        </p:txBody>
      </p:sp>
      <p:sp>
        <p:nvSpPr>
          <p:cNvPr id="4" name="TextBox 3"/>
          <p:cNvSpPr txBox="1"/>
          <p:nvPr/>
        </p:nvSpPr>
        <p:spPr>
          <a:xfrm>
            <a:off x="0" y="6096000"/>
            <a:ext cx="2209800" cy="646331"/>
          </a:xfrm>
          <a:prstGeom prst="rect">
            <a:avLst/>
          </a:prstGeom>
          <a:noFill/>
        </p:spPr>
        <p:txBody>
          <a:bodyPr wrap="square" rtlCol="0">
            <a:spAutoFit/>
          </a:bodyPr>
          <a:lstStyle/>
          <a:p>
            <a:pPr algn="ctr"/>
            <a:r>
              <a:rPr lang="en-US" sz="1200" b="1" i="1" dirty="0" smtClean="0">
                <a:solidFill>
                  <a:schemeClr val="bg1"/>
                </a:solidFill>
              </a:rPr>
              <a:t>Melissa S Ward</a:t>
            </a:r>
          </a:p>
          <a:p>
            <a:pPr algn="ctr"/>
            <a:r>
              <a:rPr lang="en-US" sz="1200" b="1" i="1" dirty="0" smtClean="0">
                <a:solidFill>
                  <a:schemeClr val="bg1"/>
                </a:solidFill>
              </a:rPr>
              <a:t>2011 MMW</a:t>
            </a:r>
          </a:p>
          <a:p>
            <a:pPr algn="ctr"/>
            <a:r>
              <a:rPr lang="en-US" sz="1200" b="1" i="1" dirty="0" smtClean="0">
                <a:solidFill>
                  <a:schemeClr val="bg1"/>
                </a:solidFill>
              </a:rPr>
              <a:t>03/24/2011</a:t>
            </a:r>
            <a:endParaRPr lang="en-US" sz="1200" b="1" i="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28600" y="152400"/>
            <a:ext cx="8915400" cy="1066800"/>
          </a:xfrm>
        </p:spPr>
        <p:txBody>
          <a:bodyPr>
            <a:normAutofit fontScale="90000"/>
          </a:bodyPr>
          <a:lstStyle/>
          <a:p>
            <a:pPr algn="ctr"/>
            <a:r>
              <a:rPr lang="en-US" b="1" dirty="0" smtClean="0">
                <a:latin typeface="Tempus Sans ITC" pitchFamily="82" charset="0"/>
              </a:rPr>
              <a:t>Safety Is A Mission, </a:t>
            </a:r>
            <a:br>
              <a:rPr lang="en-US" b="1" dirty="0" smtClean="0">
                <a:latin typeface="Tempus Sans ITC" pitchFamily="82" charset="0"/>
              </a:rPr>
            </a:br>
            <a:r>
              <a:rPr lang="en-US" b="1" dirty="0" smtClean="0">
                <a:latin typeface="Tempus Sans ITC" pitchFamily="82" charset="0"/>
              </a:rPr>
              <a:t>Not An Intermission</a:t>
            </a:r>
          </a:p>
        </p:txBody>
      </p:sp>
      <p:sp>
        <p:nvSpPr>
          <p:cNvPr id="15362" name="Content Placeholder 2"/>
          <p:cNvSpPr>
            <a:spLocks noGrp="1"/>
          </p:cNvSpPr>
          <p:nvPr>
            <p:ph sz="quarter" idx="1"/>
          </p:nvPr>
        </p:nvSpPr>
        <p:spPr>
          <a:xfrm>
            <a:off x="457200" y="1600200"/>
            <a:ext cx="8534400" cy="5029200"/>
          </a:xfrm>
        </p:spPr>
        <p:txBody>
          <a:bodyPr>
            <a:noAutofit/>
          </a:bodyPr>
          <a:lstStyle/>
          <a:p>
            <a:pPr>
              <a:lnSpc>
                <a:spcPct val="150000"/>
              </a:lnSpc>
            </a:pPr>
            <a:r>
              <a:rPr lang="en-US" sz="2400" dirty="0" smtClean="0">
                <a:latin typeface="Segoe Print" pitchFamily="2" charset="0"/>
              </a:rPr>
              <a:t> </a:t>
            </a:r>
            <a:r>
              <a:rPr lang="en-US" sz="2400" b="1" dirty="0" smtClean="0">
                <a:latin typeface="Segoe Print" pitchFamily="2" charset="0"/>
              </a:rPr>
              <a:t>Oak Ridge National Laboratory – Stop </a:t>
            </a:r>
            <a:r>
              <a:rPr lang="en-US" sz="2400" b="1" dirty="0" err="1" smtClean="0">
                <a:latin typeface="Segoe Print" pitchFamily="2" charset="0"/>
              </a:rPr>
              <a:t>Obs</a:t>
            </a:r>
            <a:r>
              <a:rPr lang="en-US" sz="2400" b="1" dirty="0" smtClean="0">
                <a:latin typeface="Segoe Print" pitchFamily="2" charset="0"/>
              </a:rPr>
              <a:t> &amp; Annual Giveaways (Automobile &amp; $$)</a:t>
            </a:r>
          </a:p>
          <a:p>
            <a:pPr>
              <a:lnSpc>
                <a:spcPct val="150000"/>
              </a:lnSpc>
            </a:pPr>
            <a:r>
              <a:rPr lang="en-US" sz="2400" b="1" dirty="0" smtClean="0">
                <a:latin typeface="Segoe Print" pitchFamily="2" charset="0"/>
              </a:rPr>
              <a:t>Argonne National Laboratory – Monetary Incentive</a:t>
            </a:r>
          </a:p>
          <a:p>
            <a:pPr>
              <a:lnSpc>
                <a:spcPct val="150000"/>
              </a:lnSpc>
            </a:pPr>
            <a:r>
              <a:rPr lang="en-US" sz="2400" b="1" dirty="0" smtClean="0">
                <a:latin typeface="Segoe Print" pitchFamily="2" charset="0"/>
              </a:rPr>
              <a:t>Idaho National Laboratory – SOAR</a:t>
            </a:r>
          </a:p>
          <a:p>
            <a:pPr>
              <a:lnSpc>
                <a:spcPct val="150000"/>
              </a:lnSpc>
            </a:pPr>
            <a:r>
              <a:rPr lang="en-US" sz="2400" b="1" dirty="0" smtClean="0">
                <a:latin typeface="Segoe Print" pitchFamily="2" charset="0"/>
              </a:rPr>
              <a:t>Kansas City – Safety Bingo</a:t>
            </a:r>
          </a:p>
          <a:p>
            <a:pPr>
              <a:lnSpc>
                <a:spcPct val="150000"/>
              </a:lnSpc>
            </a:pPr>
            <a:r>
              <a:rPr lang="en-US" sz="2400" b="1" dirty="0" smtClean="0">
                <a:latin typeface="Segoe Print" pitchFamily="2" charset="0"/>
              </a:rPr>
              <a:t>Los Alamos National Laboratory – ATOMICS</a:t>
            </a:r>
          </a:p>
          <a:p>
            <a:pPr>
              <a:lnSpc>
                <a:spcPct val="150000"/>
              </a:lnSpc>
            </a:pPr>
            <a:r>
              <a:rPr lang="en-US" sz="2400" b="1" dirty="0" smtClean="0">
                <a:latin typeface="Segoe Print" pitchFamily="2" charset="0"/>
              </a:rPr>
              <a:t>Nevada Test Site – Great Catch Award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76200"/>
            <a:ext cx="9144000" cy="1219200"/>
          </a:xfrm>
        </p:spPr>
        <p:txBody>
          <a:bodyPr>
            <a:noAutofit/>
          </a:bodyPr>
          <a:lstStyle/>
          <a:p>
            <a:pPr algn="ctr"/>
            <a:r>
              <a:rPr lang="en-US" sz="4000" b="1" dirty="0" smtClean="0">
                <a:latin typeface="Tempus Sans ITC" pitchFamily="82" charset="0"/>
              </a:rPr>
              <a:t>Keep Safety In Mind…</a:t>
            </a:r>
            <a:br>
              <a:rPr lang="en-US" sz="4000" b="1" dirty="0" smtClean="0">
                <a:latin typeface="Tempus Sans ITC" pitchFamily="82" charset="0"/>
              </a:rPr>
            </a:br>
            <a:r>
              <a:rPr lang="en-US" sz="4000" b="1" dirty="0" smtClean="0">
                <a:latin typeface="Tempus Sans ITC" pitchFamily="82" charset="0"/>
              </a:rPr>
              <a:t>It Will Save Your Behind</a:t>
            </a:r>
          </a:p>
        </p:txBody>
      </p:sp>
      <p:sp>
        <p:nvSpPr>
          <p:cNvPr id="15362" name="Content Placeholder 2"/>
          <p:cNvSpPr>
            <a:spLocks noGrp="1"/>
          </p:cNvSpPr>
          <p:nvPr>
            <p:ph sz="quarter" idx="1"/>
          </p:nvPr>
        </p:nvSpPr>
        <p:spPr>
          <a:xfrm>
            <a:off x="612648" y="1600200"/>
            <a:ext cx="8153400" cy="4953000"/>
          </a:xfrm>
        </p:spPr>
        <p:txBody>
          <a:bodyPr>
            <a:normAutofit/>
          </a:bodyPr>
          <a:lstStyle/>
          <a:p>
            <a:pPr>
              <a:lnSpc>
                <a:spcPct val="150000"/>
              </a:lnSpc>
            </a:pPr>
            <a:r>
              <a:rPr lang="en-US" sz="2400" dirty="0" smtClean="0">
                <a:latin typeface="Segoe Print" pitchFamily="2" charset="0"/>
              </a:rPr>
              <a:t> </a:t>
            </a:r>
            <a:r>
              <a:rPr lang="en-US" sz="2400" b="1" dirty="0" smtClean="0">
                <a:latin typeface="Segoe Print" pitchFamily="2" charset="0"/>
              </a:rPr>
              <a:t>Incentives Are a Way of Life</a:t>
            </a:r>
          </a:p>
          <a:p>
            <a:pPr lvl="1">
              <a:lnSpc>
                <a:spcPct val="150000"/>
              </a:lnSpc>
            </a:pPr>
            <a:r>
              <a:rPr lang="en-US" sz="2100" b="1" dirty="0" smtClean="0">
                <a:latin typeface="Segoe Print" pitchFamily="2" charset="0"/>
              </a:rPr>
              <a:t>Parents Use Them to Motivate Their Children</a:t>
            </a:r>
          </a:p>
          <a:p>
            <a:pPr lvl="1">
              <a:lnSpc>
                <a:spcPct val="150000"/>
              </a:lnSpc>
            </a:pPr>
            <a:r>
              <a:rPr lang="en-US" sz="2100" b="1" dirty="0" smtClean="0">
                <a:latin typeface="Segoe Print" pitchFamily="2" charset="0"/>
              </a:rPr>
              <a:t>Companies Use Them to Reward CEOs</a:t>
            </a:r>
          </a:p>
          <a:p>
            <a:pPr lvl="1">
              <a:lnSpc>
                <a:spcPct val="150000"/>
              </a:lnSpc>
            </a:pPr>
            <a:r>
              <a:rPr lang="en-US" sz="2100" b="1" dirty="0" smtClean="0">
                <a:latin typeface="Segoe Print" pitchFamily="2" charset="0"/>
              </a:rPr>
              <a:t>Retailers Use Them to Boost Sales</a:t>
            </a:r>
          </a:p>
          <a:p>
            <a:pPr>
              <a:lnSpc>
                <a:spcPct val="150000"/>
              </a:lnSpc>
            </a:pPr>
            <a:r>
              <a:rPr lang="en-US" sz="2400" b="1" dirty="0" smtClean="0">
                <a:latin typeface="Segoe Print" pitchFamily="2" charset="0"/>
              </a:rPr>
              <a:t>Incentive Programs Are Effective But…Alone Will Not Improve Safety and Health Performance</a:t>
            </a:r>
          </a:p>
          <a:p>
            <a:pPr>
              <a:lnSpc>
                <a:spcPct val="150000"/>
              </a:lnSpc>
            </a:pPr>
            <a:r>
              <a:rPr lang="en-US" sz="2400" b="1" dirty="0" smtClean="0">
                <a:latin typeface="Segoe Print" pitchFamily="2" charset="0"/>
              </a:rPr>
              <a:t>Success Lies in the Details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152400"/>
            <a:ext cx="9144000" cy="990600"/>
          </a:xfrm>
        </p:spPr>
        <p:txBody>
          <a:bodyPr>
            <a:noAutofit/>
          </a:bodyPr>
          <a:lstStyle/>
          <a:p>
            <a:pPr algn="ctr"/>
            <a:r>
              <a:rPr lang="en-US" sz="4000" b="1" dirty="0" smtClean="0">
                <a:latin typeface="Tempus Sans ITC" pitchFamily="82" charset="0"/>
              </a:rPr>
              <a:t>Safety Isn’t Expensive, Its Priceless</a:t>
            </a:r>
          </a:p>
        </p:txBody>
      </p:sp>
      <p:sp>
        <p:nvSpPr>
          <p:cNvPr id="15362" name="Content Placeholder 2"/>
          <p:cNvSpPr>
            <a:spLocks noGrp="1"/>
          </p:cNvSpPr>
          <p:nvPr>
            <p:ph sz="quarter" idx="1"/>
          </p:nvPr>
        </p:nvSpPr>
        <p:spPr>
          <a:xfrm>
            <a:off x="609600" y="1752600"/>
            <a:ext cx="8153400" cy="4495800"/>
          </a:xfrm>
        </p:spPr>
        <p:txBody>
          <a:bodyPr>
            <a:normAutofit/>
          </a:bodyPr>
          <a:lstStyle/>
          <a:p>
            <a:pPr>
              <a:lnSpc>
                <a:spcPct val="150000"/>
              </a:lnSpc>
            </a:pPr>
            <a:r>
              <a:rPr lang="en-US" sz="2400" dirty="0" smtClean="0">
                <a:latin typeface="Segoe Print" pitchFamily="2" charset="0"/>
              </a:rPr>
              <a:t> </a:t>
            </a:r>
            <a:r>
              <a:rPr lang="en-US" sz="2400" b="1" dirty="0" smtClean="0">
                <a:latin typeface="Segoe Print" pitchFamily="2" charset="0"/>
              </a:rPr>
              <a:t>Safety Programs Need to be Maintained Even in Bad Economic Times</a:t>
            </a:r>
          </a:p>
          <a:p>
            <a:pPr>
              <a:lnSpc>
                <a:spcPct val="150000"/>
              </a:lnSpc>
            </a:pPr>
            <a:r>
              <a:rPr lang="en-US" sz="2400" b="1" dirty="0" smtClean="0">
                <a:latin typeface="Segoe Print" pitchFamily="2" charset="0"/>
              </a:rPr>
              <a:t>Employees can be Distracted and Morale Low During Economic Downturns</a:t>
            </a:r>
          </a:p>
          <a:p>
            <a:pPr>
              <a:lnSpc>
                <a:spcPct val="150000"/>
              </a:lnSpc>
            </a:pPr>
            <a:r>
              <a:rPr lang="en-US" sz="2400" b="1" dirty="0" smtClean="0">
                <a:latin typeface="Segoe Print" pitchFamily="2" charset="0"/>
              </a:rPr>
              <a:t>Instant Rewards Minimize the Disconnect</a:t>
            </a:r>
          </a:p>
          <a:p>
            <a:pPr>
              <a:lnSpc>
                <a:spcPct val="150000"/>
              </a:lnSpc>
            </a:pPr>
            <a:r>
              <a:rPr lang="en-US" sz="2400" b="1" dirty="0" smtClean="0">
                <a:latin typeface="Segoe Print" pitchFamily="2" charset="0"/>
              </a:rPr>
              <a:t>Employee Engagement is Vital for Success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152400"/>
            <a:ext cx="9144000" cy="990600"/>
          </a:xfrm>
        </p:spPr>
        <p:txBody>
          <a:bodyPr>
            <a:noAutofit/>
          </a:bodyPr>
          <a:lstStyle/>
          <a:p>
            <a:pPr algn="ctr"/>
            <a:r>
              <a:rPr lang="en-US" sz="4000" b="1" dirty="0" smtClean="0">
                <a:latin typeface="Tempus Sans ITC" pitchFamily="82" charset="0"/>
              </a:rPr>
              <a:t>Safety…Did It, Done It, </a:t>
            </a:r>
            <a:br>
              <a:rPr lang="en-US" sz="4000" b="1" dirty="0" smtClean="0">
                <a:latin typeface="Tempus Sans ITC" pitchFamily="82" charset="0"/>
              </a:rPr>
            </a:br>
            <a:r>
              <a:rPr lang="en-US" sz="4000" b="1" dirty="0" smtClean="0">
                <a:latin typeface="Tempus Sans ITC" pitchFamily="82" charset="0"/>
              </a:rPr>
              <a:t>Doing It Tomorrow</a:t>
            </a:r>
          </a:p>
        </p:txBody>
      </p:sp>
      <p:sp>
        <p:nvSpPr>
          <p:cNvPr id="15362" name="Content Placeholder 2"/>
          <p:cNvSpPr>
            <a:spLocks noGrp="1"/>
          </p:cNvSpPr>
          <p:nvPr>
            <p:ph sz="quarter" idx="1"/>
          </p:nvPr>
        </p:nvSpPr>
        <p:spPr>
          <a:xfrm>
            <a:off x="457200" y="1600200"/>
            <a:ext cx="8534400" cy="5257800"/>
          </a:xfrm>
        </p:spPr>
        <p:txBody>
          <a:bodyPr>
            <a:noAutofit/>
          </a:bodyPr>
          <a:lstStyle/>
          <a:p>
            <a:pPr>
              <a:lnSpc>
                <a:spcPct val="150000"/>
              </a:lnSpc>
            </a:pPr>
            <a:r>
              <a:rPr lang="en-US" sz="2400" dirty="0" smtClean="0">
                <a:latin typeface="Segoe Print" pitchFamily="2" charset="0"/>
              </a:rPr>
              <a:t> </a:t>
            </a:r>
            <a:r>
              <a:rPr lang="en-US" sz="2400" b="1" dirty="0" smtClean="0">
                <a:latin typeface="Segoe Print" pitchFamily="2" charset="0"/>
              </a:rPr>
              <a:t>Make Incentives Part of a Strong Overall Safety Program Supported by Management</a:t>
            </a:r>
          </a:p>
          <a:p>
            <a:pPr>
              <a:lnSpc>
                <a:spcPct val="150000"/>
              </a:lnSpc>
            </a:pPr>
            <a:r>
              <a:rPr lang="en-US" sz="2400" b="1" dirty="0" smtClean="0">
                <a:latin typeface="Segoe Print" pitchFamily="2" charset="0"/>
              </a:rPr>
              <a:t>Set 2 or 3 Simple, Realistic Goals</a:t>
            </a:r>
          </a:p>
          <a:p>
            <a:pPr>
              <a:lnSpc>
                <a:spcPct val="150000"/>
              </a:lnSpc>
            </a:pPr>
            <a:r>
              <a:rPr lang="en-US" sz="2400" b="1" dirty="0" smtClean="0">
                <a:latin typeface="Segoe Print" pitchFamily="2" charset="0"/>
              </a:rPr>
              <a:t>Give Employees Ownership</a:t>
            </a:r>
          </a:p>
          <a:p>
            <a:pPr>
              <a:lnSpc>
                <a:spcPct val="150000"/>
              </a:lnSpc>
            </a:pPr>
            <a:r>
              <a:rPr lang="en-US" sz="2400" b="1" dirty="0" smtClean="0">
                <a:latin typeface="Segoe Print" pitchFamily="2" charset="0"/>
              </a:rPr>
              <a:t>Structure Incentives With the Same Diligence as Other Program Components</a:t>
            </a:r>
          </a:p>
          <a:p>
            <a:pPr>
              <a:lnSpc>
                <a:spcPct val="150000"/>
              </a:lnSpc>
            </a:pPr>
            <a:r>
              <a:rPr lang="en-US" sz="2400" b="1" dirty="0" smtClean="0">
                <a:latin typeface="Segoe Print" pitchFamily="2" charset="0"/>
              </a:rPr>
              <a:t>Communicate Throughout the Process</a:t>
            </a:r>
          </a:p>
          <a:p>
            <a:pPr>
              <a:lnSpc>
                <a:spcPct val="150000"/>
              </a:lnSpc>
            </a:pPr>
            <a:r>
              <a:rPr lang="en-US" sz="2400" b="1" dirty="0" smtClean="0">
                <a:latin typeface="Segoe Print" pitchFamily="2" charset="0"/>
              </a:rPr>
              <a:t>Consider a Mix of Long Term and Periodic Awards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sz="quarter" idx="1"/>
          </p:nvPr>
        </p:nvSpPr>
        <p:spPr>
          <a:xfrm>
            <a:off x="609600" y="1676400"/>
            <a:ext cx="8153400" cy="4953000"/>
          </a:xfrm>
        </p:spPr>
        <p:txBody>
          <a:bodyPr>
            <a:noAutofit/>
          </a:bodyPr>
          <a:lstStyle/>
          <a:p>
            <a:pPr>
              <a:lnSpc>
                <a:spcPct val="150000"/>
              </a:lnSpc>
            </a:pPr>
            <a:r>
              <a:rPr lang="en-US" sz="2400" b="1" dirty="0" smtClean="0">
                <a:latin typeface="Segoe Print" pitchFamily="2" charset="0"/>
              </a:rPr>
              <a:t>Pick Incentives that Employees Desire</a:t>
            </a:r>
          </a:p>
          <a:p>
            <a:pPr>
              <a:lnSpc>
                <a:spcPct val="150000"/>
              </a:lnSpc>
            </a:pPr>
            <a:r>
              <a:rPr lang="en-US" sz="2400" b="1" dirty="0" smtClean="0">
                <a:latin typeface="Segoe Print" pitchFamily="2" charset="0"/>
              </a:rPr>
              <a:t>Stay Away From Cash Incentives</a:t>
            </a:r>
          </a:p>
          <a:p>
            <a:pPr>
              <a:lnSpc>
                <a:spcPct val="150000"/>
              </a:lnSpc>
            </a:pPr>
            <a:r>
              <a:rPr lang="en-US" sz="2400" b="1" dirty="0" smtClean="0">
                <a:latin typeface="Segoe Print" pitchFamily="2" charset="0"/>
              </a:rPr>
              <a:t>Time the Rewards to Link the Action to the Incentive</a:t>
            </a:r>
          </a:p>
          <a:p>
            <a:pPr>
              <a:lnSpc>
                <a:spcPct val="150000"/>
              </a:lnSpc>
            </a:pPr>
            <a:r>
              <a:rPr lang="en-US" sz="2400" b="1" dirty="0" smtClean="0">
                <a:latin typeface="Segoe Print" pitchFamily="2" charset="0"/>
              </a:rPr>
              <a:t>Consider the Reality of Winning</a:t>
            </a:r>
          </a:p>
          <a:p>
            <a:pPr>
              <a:lnSpc>
                <a:spcPct val="150000"/>
              </a:lnSpc>
            </a:pPr>
            <a:r>
              <a:rPr lang="en-US" sz="2400" b="1" dirty="0" smtClean="0">
                <a:latin typeface="Segoe Print" pitchFamily="2" charset="0"/>
              </a:rPr>
              <a:t>Leverage the Motivating Power of Self Glorification</a:t>
            </a:r>
          </a:p>
          <a:p>
            <a:pPr>
              <a:lnSpc>
                <a:spcPct val="150000"/>
              </a:lnSpc>
            </a:pPr>
            <a:r>
              <a:rPr lang="en-US" sz="2400" b="1" dirty="0" smtClean="0">
                <a:latin typeface="Segoe Print" pitchFamily="2" charset="0"/>
              </a:rPr>
              <a:t>Don’t Forget the Power of Praise</a:t>
            </a:r>
          </a:p>
        </p:txBody>
      </p:sp>
      <p:sp>
        <p:nvSpPr>
          <p:cNvPr id="4" name="Title 3"/>
          <p:cNvSpPr>
            <a:spLocks noGrp="1"/>
          </p:cNvSpPr>
          <p:nvPr>
            <p:ph type="title"/>
          </p:nvPr>
        </p:nvSpPr>
        <p:spPr/>
        <p:txBody>
          <a:bodyPr>
            <a:normAutofit/>
          </a:bodyPr>
          <a:lstStyle/>
          <a:p>
            <a:r>
              <a:rPr lang="en-US" sz="4000" b="1" dirty="0" smtClean="0">
                <a:latin typeface="Tempus Sans ITC" pitchFamily="82" charset="0"/>
              </a:rPr>
              <a:t>Safety Isn’t a Hobby, It’s a Living</a:t>
            </a:r>
            <a:endParaRPr lang="en-US" sz="4000" b="1" dirty="0">
              <a:latin typeface="Tempus Sans ITC"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152400"/>
            <a:ext cx="9144000" cy="990600"/>
          </a:xfrm>
        </p:spPr>
        <p:txBody>
          <a:bodyPr>
            <a:noAutofit/>
          </a:bodyPr>
          <a:lstStyle/>
          <a:p>
            <a:pPr algn="ctr"/>
            <a:r>
              <a:rPr lang="en-US" sz="4000" b="1" dirty="0" smtClean="0">
                <a:latin typeface="Tempus Sans ITC" pitchFamily="82" charset="0"/>
              </a:rPr>
              <a:t>If You Mess Up…`Fess Up</a:t>
            </a:r>
          </a:p>
        </p:txBody>
      </p:sp>
      <p:sp>
        <p:nvSpPr>
          <p:cNvPr id="15362" name="Content Placeholder 2"/>
          <p:cNvSpPr>
            <a:spLocks noGrp="1"/>
          </p:cNvSpPr>
          <p:nvPr>
            <p:ph sz="quarter" idx="1"/>
          </p:nvPr>
        </p:nvSpPr>
        <p:spPr>
          <a:xfrm>
            <a:off x="612648" y="1600200"/>
            <a:ext cx="7921752" cy="4495800"/>
          </a:xfrm>
        </p:spPr>
        <p:txBody>
          <a:bodyPr>
            <a:normAutofit lnSpcReduction="10000"/>
          </a:bodyPr>
          <a:lstStyle/>
          <a:p>
            <a:pPr>
              <a:lnSpc>
                <a:spcPct val="150000"/>
              </a:lnSpc>
            </a:pPr>
            <a:r>
              <a:rPr lang="en-US" sz="2400" dirty="0" smtClean="0">
                <a:latin typeface="Segoe Print" pitchFamily="2" charset="0"/>
              </a:rPr>
              <a:t> </a:t>
            </a:r>
            <a:r>
              <a:rPr lang="en-US" sz="2400" b="1" dirty="0" smtClean="0">
                <a:latin typeface="Segoe Print" pitchFamily="2" charset="0"/>
              </a:rPr>
              <a:t>Negative Aspects of Offering Rewards for Non-Reporting</a:t>
            </a:r>
          </a:p>
          <a:p>
            <a:pPr lvl="1">
              <a:lnSpc>
                <a:spcPct val="150000"/>
              </a:lnSpc>
            </a:pPr>
            <a:r>
              <a:rPr lang="en-US" sz="2100" b="1" dirty="0" smtClean="0">
                <a:latin typeface="Segoe Print" pitchFamily="2" charset="0"/>
              </a:rPr>
              <a:t>Early Diagnosis &amp; Treatment Overlooked</a:t>
            </a:r>
          </a:p>
          <a:p>
            <a:pPr lvl="1">
              <a:lnSpc>
                <a:spcPct val="150000"/>
              </a:lnSpc>
            </a:pPr>
            <a:r>
              <a:rPr lang="en-US" sz="2100" b="1" dirty="0" smtClean="0">
                <a:latin typeface="Segoe Print" pitchFamily="2" charset="0"/>
              </a:rPr>
              <a:t>Hazards are Not Identified &amp; Targeted for Elimination or Correction</a:t>
            </a:r>
          </a:p>
          <a:p>
            <a:pPr>
              <a:lnSpc>
                <a:spcPct val="150000"/>
              </a:lnSpc>
            </a:pPr>
            <a:r>
              <a:rPr lang="en-US" sz="2400" b="1" dirty="0" smtClean="0">
                <a:latin typeface="Segoe Print" pitchFamily="2" charset="0"/>
              </a:rPr>
              <a:t>Examples of Programs Extremely Effective in Ending the Reporting – Not the Experience – of Work-Related Injuries &amp; Illnesses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0"/>
            <a:ext cx="9144000" cy="1143000"/>
          </a:xfrm>
        </p:spPr>
        <p:txBody>
          <a:bodyPr>
            <a:noAutofit/>
          </a:bodyPr>
          <a:lstStyle/>
          <a:p>
            <a:pPr algn="ctr"/>
            <a:r>
              <a:rPr lang="en-US" sz="3600" b="1" dirty="0" smtClean="0">
                <a:latin typeface="Tempus Sans ITC" pitchFamily="82" charset="0"/>
              </a:rPr>
              <a:t>Your Spouse Will Spend Your 401K </a:t>
            </a:r>
            <a:br>
              <a:rPr lang="en-US" sz="3600" b="1" dirty="0" smtClean="0">
                <a:latin typeface="Tempus Sans ITC" pitchFamily="82" charset="0"/>
              </a:rPr>
            </a:br>
            <a:r>
              <a:rPr lang="en-US" sz="3600" b="1" dirty="0" smtClean="0">
                <a:latin typeface="Tempus Sans ITC" pitchFamily="82" charset="0"/>
              </a:rPr>
              <a:t>If You Get Killed At Work Today</a:t>
            </a:r>
          </a:p>
        </p:txBody>
      </p:sp>
      <p:sp>
        <p:nvSpPr>
          <p:cNvPr id="15362" name="Content Placeholder 2"/>
          <p:cNvSpPr>
            <a:spLocks noGrp="1"/>
          </p:cNvSpPr>
          <p:nvPr>
            <p:ph sz="quarter" idx="1"/>
          </p:nvPr>
        </p:nvSpPr>
        <p:spPr>
          <a:xfrm>
            <a:off x="2362200" y="1600200"/>
            <a:ext cx="4343400" cy="5105400"/>
          </a:xfrm>
        </p:spPr>
        <p:txBody>
          <a:bodyPr numCol="1">
            <a:noAutofit/>
          </a:bodyPr>
          <a:lstStyle/>
          <a:p>
            <a:pPr algn="just">
              <a:buNone/>
            </a:pPr>
            <a:r>
              <a:rPr lang="en-US" sz="1200" b="1" dirty="0" smtClean="0">
                <a:latin typeface="Segoe Print" pitchFamily="2" charset="0"/>
              </a:rPr>
              <a:t>It’s not just the hard hat, the specs, and the gloves,</a:t>
            </a:r>
          </a:p>
          <a:p>
            <a:pPr algn="just">
              <a:buNone/>
            </a:pPr>
            <a:r>
              <a:rPr lang="en-US" sz="1200" b="1" dirty="0" smtClean="0">
                <a:latin typeface="Segoe Print" pitchFamily="2" charset="0"/>
              </a:rPr>
              <a:t>That bring you home safe to the family you love.</a:t>
            </a:r>
          </a:p>
          <a:p>
            <a:pPr algn="just">
              <a:buNone/>
            </a:pPr>
            <a:r>
              <a:rPr lang="en-US" sz="1200" b="1" dirty="0" smtClean="0">
                <a:latin typeface="Segoe Print" pitchFamily="2" charset="0"/>
              </a:rPr>
              <a:t>The guard on the grinder, the chain on the hose,</a:t>
            </a:r>
          </a:p>
          <a:p>
            <a:pPr algn="just">
              <a:buNone/>
            </a:pPr>
            <a:r>
              <a:rPr lang="en-US" sz="1200" b="1" dirty="0" smtClean="0">
                <a:latin typeface="Segoe Print" pitchFamily="2" charset="0"/>
              </a:rPr>
              <a:t>The safety-load binder, the foul weather clothes.</a:t>
            </a:r>
          </a:p>
          <a:p>
            <a:pPr algn="just">
              <a:buNone/>
            </a:pPr>
            <a:r>
              <a:rPr lang="en-US" sz="1200" b="1" dirty="0" smtClean="0">
                <a:latin typeface="Segoe Print" pitchFamily="2" charset="0"/>
              </a:rPr>
              <a:t>The latch on the load hook, the outrigger block,</a:t>
            </a:r>
          </a:p>
          <a:p>
            <a:pPr algn="just">
              <a:buNone/>
            </a:pPr>
            <a:r>
              <a:rPr lang="en-US" sz="1200" b="1" dirty="0" smtClean="0">
                <a:latin typeface="Segoe Print" pitchFamily="2" charset="0"/>
              </a:rPr>
              <a:t>Emergency brakes and the standard wheel chock.</a:t>
            </a:r>
          </a:p>
          <a:p>
            <a:pPr algn="just">
              <a:buNone/>
            </a:pPr>
            <a:r>
              <a:rPr lang="en-US" sz="1200" b="1" dirty="0" smtClean="0">
                <a:latin typeface="Segoe Print" pitchFamily="2" charset="0"/>
              </a:rPr>
              <a:t>The safety valve feature on the high-pressure tanks,</a:t>
            </a:r>
          </a:p>
          <a:p>
            <a:pPr algn="just">
              <a:buNone/>
            </a:pPr>
            <a:r>
              <a:rPr lang="en-US" sz="1200" b="1" dirty="0" smtClean="0">
                <a:latin typeface="Segoe Print" pitchFamily="2" charset="0"/>
              </a:rPr>
              <a:t>The cave-in protection of the vertical banks.</a:t>
            </a:r>
          </a:p>
          <a:p>
            <a:pPr algn="just">
              <a:buNone/>
            </a:pPr>
            <a:r>
              <a:rPr lang="en-US" sz="1200" b="1" dirty="0" smtClean="0">
                <a:latin typeface="Segoe Print" pitchFamily="2" charset="0"/>
              </a:rPr>
              <a:t>The well-installed belt guard, the safety toed shoes,</a:t>
            </a:r>
          </a:p>
          <a:p>
            <a:pPr algn="just">
              <a:buNone/>
            </a:pPr>
            <a:r>
              <a:rPr lang="en-US" sz="1200" b="1" dirty="0" smtClean="0">
                <a:latin typeface="Segoe Print" pitchFamily="2" charset="0"/>
              </a:rPr>
              <a:t>The fire extinguisher ready to use,</a:t>
            </a:r>
          </a:p>
          <a:p>
            <a:pPr algn="just">
              <a:buNone/>
            </a:pPr>
            <a:r>
              <a:rPr lang="en-US" sz="1200" b="1" dirty="0" smtClean="0">
                <a:latin typeface="Segoe Print" pitchFamily="2" charset="0"/>
              </a:rPr>
              <a:t>The safety belt that holds you inside the car,</a:t>
            </a:r>
          </a:p>
          <a:p>
            <a:pPr algn="just">
              <a:buNone/>
            </a:pPr>
            <a:r>
              <a:rPr lang="en-US" sz="1200" b="1" dirty="0" smtClean="0">
                <a:latin typeface="Segoe Print" pitchFamily="2" charset="0"/>
              </a:rPr>
              <a:t>The road signs of safety, where ever you are – </a:t>
            </a:r>
          </a:p>
          <a:p>
            <a:pPr algn="just">
              <a:buNone/>
            </a:pPr>
            <a:r>
              <a:rPr lang="en-US" sz="1200" b="1" dirty="0" smtClean="0">
                <a:latin typeface="Segoe Print" pitchFamily="2" charset="0"/>
              </a:rPr>
              <a:t>These things are mere tools, like a carpenter’s plane;</a:t>
            </a:r>
          </a:p>
          <a:p>
            <a:pPr algn="just">
              <a:buNone/>
            </a:pPr>
            <a:r>
              <a:rPr lang="en-US" sz="1200" b="1" dirty="0" smtClean="0">
                <a:latin typeface="Segoe Print" pitchFamily="2" charset="0"/>
              </a:rPr>
              <a:t>They won’t produce safety, or minimize pain.</a:t>
            </a:r>
          </a:p>
          <a:p>
            <a:pPr algn="just">
              <a:buNone/>
            </a:pPr>
            <a:r>
              <a:rPr lang="en-US" sz="1200" b="1" dirty="0" smtClean="0">
                <a:latin typeface="Segoe Print" pitchFamily="2" charset="0"/>
              </a:rPr>
              <a:t>Your health and your safety depend upon you:</a:t>
            </a:r>
          </a:p>
          <a:p>
            <a:pPr algn="just">
              <a:buNone/>
            </a:pPr>
            <a:r>
              <a:rPr lang="en-US" sz="1200" b="1" dirty="0" smtClean="0">
                <a:latin typeface="Segoe Print" pitchFamily="2" charset="0"/>
              </a:rPr>
              <a:t>On whether you think about things that you do.</a:t>
            </a:r>
          </a:p>
          <a:p>
            <a:pPr algn="just">
              <a:buNone/>
            </a:pPr>
            <a:r>
              <a:rPr lang="en-US" sz="1200" b="1" dirty="0" smtClean="0">
                <a:latin typeface="Segoe Print" pitchFamily="2" charset="0"/>
              </a:rPr>
              <a:t>So think before acting;  make safety a rule</a:t>
            </a:r>
          </a:p>
          <a:p>
            <a:pPr algn="just">
              <a:buNone/>
            </a:pPr>
            <a:r>
              <a:rPr lang="en-US" sz="1200" b="1" dirty="0" smtClean="0">
                <a:latin typeface="Segoe Print" pitchFamily="2" charset="0"/>
              </a:rPr>
              <a:t>Make use of your brain…your best safety tool</a:t>
            </a:r>
          </a:p>
          <a:p>
            <a:pPr algn="just">
              <a:lnSpc>
                <a:spcPct val="150000"/>
              </a:lnSpc>
              <a:buNone/>
            </a:pPr>
            <a:endParaRPr lang="en-US" sz="1200" b="1" dirty="0" smtClean="0">
              <a:latin typeface="Segoe Print" pitchFamily="2"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1539</TotalTime>
  <Words>1181</Words>
  <Application>Microsoft Office PowerPoint</Application>
  <PresentationFormat>On-screen Show (4:3)</PresentationFormat>
  <Paragraphs>118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SAFETY INCENTIVE PROGRAMS</vt:lpstr>
      <vt:lpstr>Safety Is A Mission,  Not An Intermission</vt:lpstr>
      <vt:lpstr>Keep Safety In Mind… It Will Save Your Behind</vt:lpstr>
      <vt:lpstr>Safety Isn’t Expensive, Its Priceless</vt:lpstr>
      <vt:lpstr>Safety…Did It, Done It,  Doing It Tomorrow</vt:lpstr>
      <vt:lpstr>Safety Isn’t a Hobby, It’s a Living</vt:lpstr>
      <vt:lpstr>If You Mess Up…`Fess Up</vt:lpstr>
      <vt:lpstr>Your Spouse Will Spend Your 401K  If You Get Killed At Work Today</vt:lpstr>
    </vt:vector>
  </TitlesOfParts>
  <Company>ORNL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j4c</dc:creator>
  <cp:lastModifiedBy>Melissa S Ward</cp:lastModifiedBy>
  <cp:revision>32</cp:revision>
  <dcterms:created xsi:type="dcterms:W3CDTF">2010-03-17T12:24:30Z</dcterms:created>
  <dcterms:modified xsi:type="dcterms:W3CDTF">2011-03-16T14:45:08Z</dcterms:modified>
</cp:coreProperties>
</file>